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3" r:id="rId7"/>
    <p:sldId id="264" r:id="rId8"/>
    <p:sldId id="265" r:id="rId9"/>
    <p:sldId id="266" r:id="rId10"/>
    <p:sldId id="268" r:id="rId11"/>
    <p:sldId id="277" r:id="rId12"/>
    <p:sldId id="278" r:id="rId13"/>
    <p:sldId id="279" r:id="rId14"/>
    <p:sldId id="274" r:id="rId15"/>
    <p:sldId id="275" r:id="rId16"/>
    <p:sldId id="27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1838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04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12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34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037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69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2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18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01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5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65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35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69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429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858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0287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3716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57213" marR="0" lvl="1" indent="-80963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571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76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1" y="4683919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1" y="4683919"/>
            <a:ext cx="2133599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05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zh-CN" altLang="en-US" sz="105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2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>
            <a:alpha val="219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dpuzzle.com/media/579a53a8dc897f770424877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tools.net/random-name-picker/3_6cGRUR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031958"/>
            <a:ext cx="7805400" cy="65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Day 4</a:t>
            </a:r>
            <a:br>
              <a:rPr lang="en-US" sz="3600" dirty="0" smtClean="0"/>
            </a:br>
            <a:r>
              <a:rPr lang="en" sz="3600" dirty="0" smtClean="0"/>
              <a:t>objectives</a:t>
            </a:r>
            <a:endParaRPr lang="en" sz="36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1985554"/>
            <a:ext cx="8671500" cy="2740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dirty="0">
                <a:solidFill>
                  <a:schemeClr val="dk1"/>
                </a:solidFill>
              </a:rPr>
              <a:t>You will be able to:</a:t>
            </a: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" sz="200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Identify the radical, stroke order and parts of </a:t>
            </a:r>
            <a:r>
              <a:rPr lang="en" sz="2000" dirty="0" err="1" smtClean="0">
                <a:solidFill>
                  <a:schemeClr val="tx1"/>
                </a:solidFill>
                <a:latin typeface="+mj-lt"/>
                <a:ea typeface="Gungsuh"/>
                <a:cs typeface="Gungsuh"/>
                <a:sym typeface="Gungsuh"/>
              </a:rPr>
              <a:t>打折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" sz="2000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dǎzhé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)</a:t>
            </a:r>
            <a:r>
              <a:rPr lang="en" sz="200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" sz="200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Calculate </a:t>
            </a:r>
            <a:r>
              <a:rPr lang="en" sz="2000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 discount of sale items</a:t>
            </a:r>
            <a:r>
              <a:rPr lang="en" sz="200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lang="en-US" sz="2000" dirty="0" smtClean="0">
              <a:solidFill>
                <a:schemeClr val="tx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342900" algn="l">
              <a:lnSpc>
                <a:spcPct val="115000"/>
              </a:lnSpc>
              <a:spcAft>
                <a:spcPts val="800"/>
              </a:spcAft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Negotiate prices of clothing items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sz="2000" dirty="0">
              <a:solidFill>
                <a:schemeClr val="tx1"/>
              </a:solidFill>
              <a:latin typeface="+mj-lt"/>
            </a:endParaRPr>
          </a:p>
          <a:p>
            <a:pPr lvl="0" indent="374015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259681" y="65546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zh-CN" altLang="en-US" sz="4500">
                <a:solidFill>
                  <a:schemeClr val="dk1"/>
                </a:solidFill>
              </a:rPr>
              <a:t>讨价还价</a:t>
            </a:r>
            <a:r>
              <a:rPr lang="zh-CN" altLang="en-US">
                <a:solidFill>
                  <a:schemeClr val="dk1"/>
                </a:solidFill>
              </a:rPr>
              <a:t/>
            </a:r>
            <a:br>
              <a:rPr lang="zh-CN" altLang="en-US">
                <a:solidFill>
                  <a:schemeClr val="dk1"/>
                </a:solidFill>
              </a:rPr>
            </a:br>
            <a:r>
              <a:rPr lang="en-US" altLang="zh-CN">
                <a:solidFill>
                  <a:schemeClr val="dk1"/>
                </a:solidFill>
              </a:rPr>
              <a:t>tǎojià huán jià 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384480" y="1081516"/>
            <a:ext cx="6172200" cy="339447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altLang="zh-CN" u="sng">
                <a:solidFill>
                  <a:schemeClr val="hlink"/>
                </a:solidFill>
                <a:hlinkClick r:id="rId3"/>
              </a:rPr>
              <a:t>https://edpuzzle.com/media/579a53a8dc897f7704248773</a:t>
            </a:r>
          </a:p>
          <a:p>
            <a:pPr marL="0" indent="0">
              <a:buSzPct val="25000"/>
              <a:buNone/>
            </a:pPr>
            <a:endParaRPr/>
          </a:p>
          <a:p>
            <a:pPr indent="-257175">
              <a:buNone/>
            </a:pPr>
            <a:endParaRPr/>
          </a:p>
        </p:txBody>
      </p:sp>
      <p:sp>
        <p:nvSpPr>
          <p:cNvPr id="221" name="Shape 221" descr="Image result for 讨价还价"/>
          <p:cNvSpPr/>
          <p:nvPr/>
        </p:nvSpPr>
        <p:spPr>
          <a:xfrm>
            <a:off x="1259682" y="-108347"/>
            <a:ext cx="228599" cy="22860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4307682"/>
            <a:ext cx="664369" cy="6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0"/>
            <a:ext cx="1791891" cy="1200150"/>
          </a:xfrm>
          <a:noFill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050" y="171450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100" y="2971800"/>
            <a:ext cx="26860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600700" y="228600"/>
            <a:ext cx="2000250" cy="1028700"/>
          </a:xfrm>
          <a:prstGeom prst="wedgeRoundRectCallout">
            <a:avLst>
              <a:gd name="adj1" fmla="val -65805"/>
              <a:gd name="adj2" fmla="val 19843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 err="1">
                <a:solidFill>
                  <a:srgbClr val="FF0000"/>
                </a:solidFill>
              </a:rPr>
              <a:t>Zhè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shuāng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xié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zi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duō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shăo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qián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zh-TW" altLang="en-US" sz="1800" dirty="0">
                <a:solidFill>
                  <a:srgbClr val="FF0000"/>
                </a:solidFill>
              </a:rPr>
              <a:t>？这</a:t>
            </a:r>
            <a:r>
              <a:rPr lang="zh-CN" altLang="en-US" sz="1050" dirty="0">
                <a:solidFill>
                  <a:srgbClr val="FF0000"/>
                </a:solidFill>
              </a:rPr>
              <a:t>双</a:t>
            </a:r>
            <a:r>
              <a:rPr lang="zh-CN" altLang="en-US" sz="1800" dirty="0">
                <a:solidFill>
                  <a:srgbClr val="FF0000"/>
                </a:solidFill>
              </a:rPr>
              <a:t>鞋子多少钱？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28850" y="1885950"/>
            <a:ext cx="2000250" cy="742950"/>
          </a:xfrm>
          <a:prstGeom prst="wedgeRoundRectCallout">
            <a:avLst>
              <a:gd name="adj1" fmla="val 27646"/>
              <a:gd name="adj2" fmla="val 1833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100 </a:t>
            </a:r>
            <a:r>
              <a:rPr lang="en-US" altLang="zh-TW" sz="1800" dirty="0" err="1">
                <a:solidFill>
                  <a:srgbClr val="FF0000"/>
                </a:solidFill>
              </a:rPr>
              <a:t>kuài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qián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100 </a:t>
            </a:r>
            <a:r>
              <a:rPr lang="zh-CN" altLang="en-US" sz="1800" dirty="0">
                <a:solidFill>
                  <a:srgbClr val="FF0000"/>
                </a:solidFill>
              </a:rPr>
              <a:t>块钱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172200" y="1314450"/>
            <a:ext cx="1714500" cy="19431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5657850" y="2514600"/>
            <a:ext cx="2000250" cy="177165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Pián</a:t>
            </a:r>
            <a:r>
              <a:rPr lang="en-US" altLang="zh-TW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yí</a:t>
            </a:r>
            <a:r>
              <a:rPr lang="en-US" altLang="zh-TW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yì</a:t>
            </a:r>
            <a:r>
              <a:rPr lang="en-US" altLang="zh-TW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1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diăn</a:t>
            </a:r>
            <a:r>
              <a:rPr lang="en-US" altLang="zh-TW" sz="15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便宜</a:t>
            </a:r>
            <a:r>
              <a:rPr lang="zh-TW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点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143000" y="2914650"/>
            <a:ext cx="2343150" cy="742950"/>
          </a:xfrm>
          <a:prstGeom prst="wedgeRoundRectCallout">
            <a:avLst>
              <a:gd name="adj1" fmla="val 42692"/>
              <a:gd name="adj2" fmla="val 706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70 </a:t>
            </a:r>
            <a:r>
              <a:rPr lang="en-US" altLang="zh-TW" sz="1800" dirty="0" err="1">
                <a:solidFill>
                  <a:srgbClr val="FF0000"/>
                </a:solidFill>
              </a:rPr>
              <a:t>kuài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</a:rPr>
              <a:t>qián</a:t>
            </a:r>
            <a:r>
              <a:rPr lang="en-US" altLang="zh-TW" sz="1800" dirty="0">
                <a:solidFill>
                  <a:srgbClr val="FF0000"/>
                </a:solidFill>
              </a:rPr>
              <a:t>  </a:t>
            </a:r>
          </a:p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70 </a:t>
            </a:r>
            <a:r>
              <a:rPr lang="zh-CN" altLang="en-US" sz="1800" dirty="0">
                <a:solidFill>
                  <a:srgbClr val="FF0000"/>
                </a:solidFill>
              </a:rPr>
              <a:t>块钱</a:t>
            </a:r>
            <a:r>
              <a:rPr lang="en-US" altLang="zh-CN" sz="1800" dirty="0">
                <a:solidFill>
                  <a:srgbClr val="FF0000"/>
                </a:solidFill>
              </a:rPr>
              <a:t>,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429250" y="4400550"/>
            <a:ext cx="2343150" cy="742950"/>
          </a:xfrm>
          <a:prstGeom prst="wedgeRoundRectCallout">
            <a:avLst>
              <a:gd name="adj1" fmla="val -57390"/>
              <a:gd name="adj2" fmla="val -1782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FF0000"/>
                </a:solidFill>
              </a:rPr>
              <a:t>50</a:t>
            </a:r>
            <a:r>
              <a:rPr lang="en-US" altLang="zh-TW" sz="1800" dirty="0">
                <a:solidFill>
                  <a:srgbClr val="FF0000"/>
                </a:solidFill>
              </a:rPr>
              <a:t>kuài </a:t>
            </a:r>
            <a:r>
              <a:rPr lang="en-US" altLang="zh-TW" sz="1800" dirty="0" err="1">
                <a:solidFill>
                  <a:srgbClr val="FF0000"/>
                </a:solidFill>
              </a:rPr>
              <a:t>qián,hăo</a:t>
            </a:r>
            <a:r>
              <a:rPr lang="en-US" altLang="zh-TW" sz="1800" dirty="0">
                <a:solidFill>
                  <a:srgbClr val="FF0000"/>
                </a:solidFill>
              </a:rPr>
              <a:t> ma  </a:t>
            </a:r>
          </a:p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5</a:t>
            </a:r>
            <a:r>
              <a:rPr lang="en-US" altLang="zh-CN" sz="1800" dirty="0">
                <a:solidFill>
                  <a:srgbClr val="FF0000"/>
                </a:solidFill>
              </a:rPr>
              <a:t>0</a:t>
            </a:r>
            <a:r>
              <a:rPr lang="zh-CN" altLang="en-US" sz="1800" dirty="0">
                <a:solidFill>
                  <a:srgbClr val="FF0000"/>
                </a:solidFill>
              </a:rPr>
              <a:t>块钱</a:t>
            </a:r>
            <a:r>
              <a:rPr lang="en-US" altLang="zh-CN" sz="1800" dirty="0">
                <a:solidFill>
                  <a:srgbClr val="FF0000"/>
                </a:solidFill>
              </a:rPr>
              <a:t>, </a:t>
            </a:r>
            <a:r>
              <a:rPr lang="zh-CN" altLang="en-US" sz="1800" dirty="0">
                <a:solidFill>
                  <a:srgbClr val="FF0000"/>
                </a:solidFill>
              </a:rPr>
              <a:t>好</a:t>
            </a:r>
            <a:r>
              <a:rPr lang="zh-TW" altLang="en-US" sz="1800" dirty="0">
                <a:solidFill>
                  <a:srgbClr val="FF0000"/>
                </a:solidFill>
              </a:rPr>
              <a:t>嗎</a:t>
            </a:r>
            <a:r>
              <a:rPr lang="zh-CN" altLang="en-US" sz="1800" dirty="0">
                <a:solidFill>
                  <a:srgbClr val="FF0000"/>
                </a:solidFill>
              </a:rPr>
              <a:t>？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71600" y="4286250"/>
            <a:ext cx="1943100" cy="628650"/>
          </a:xfrm>
          <a:prstGeom prst="wedgeRoundRectCallout">
            <a:avLst>
              <a:gd name="adj1" fmla="val 48157"/>
              <a:gd name="adj2" fmla="val -1087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zh-CN" altLang="en-US" sz="1800" dirty="0">
                <a:solidFill>
                  <a:srgbClr val="FF0000"/>
                </a:solidFill>
              </a:rPr>
              <a:t>   好</a:t>
            </a:r>
            <a:r>
              <a:rPr lang="zh-CN" altLang="en-US" sz="1050" dirty="0">
                <a:solidFill>
                  <a:srgbClr val="FF0000"/>
                </a:solidFill>
              </a:rPr>
              <a:t>吧</a:t>
            </a:r>
            <a:r>
              <a:rPr lang="zh-CN" altLang="en-US" sz="1800" dirty="0">
                <a:solidFill>
                  <a:srgbClr val="FF0000"/>
                </a:solidFill>
              </a:rPr>
              <a:t>！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 descr="D:\Users\yjchung\AppData\Local\Microsoft\Windows\Temporary Internet Files\Content.IE5\WO63O3D7\MP9001828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060" y="114300"/>
            <a:ext cx="142994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885950" y="4514850"/>
            <a:ext cx="11430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￥</a:t>
            </a:r>
            <a:r>
              <a:rPr lang="en-US" altLang="zh-TW" sz="2400" b="1"/>
              <a:t>358</a:t>
            </a:r>
            <a:endParaRPr lang="en-US" sz="2400" b="1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171450"/>
            <a:ext cx="2857500" cy="2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5900" y="24003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xplosion 1 14"/>
          <p:cNvSpPr/>
          <p:nvPr/>
        </p:nvSpPr>
        <p:spPr>
          <a:xfrm>
            <a:off x="3943350" y="0"/>
            <a:ext cx="2800350" cy="24003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b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00800" y="4514850"/>
            <a:ext cx="109728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￥</a:t>
            </a:r>
            <a:r>
              <a:rPr lang="en-US" altLang="zh-CN" sz="2400" b="1">
                <a:solidFill>
                  <a:srgbClr val="FF0000"/>
                </a:solidFill>
              </a:rPr>
              <a:t>300</a:t>
            </a:r>
            <a:endParaRPr lang="en-US" sz="2400" b="1">
              <a:solidFill>
                <a:srgbClr val="FF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71950" y="4514850"/>
            <a:ext cx="108585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strike="sngStrike" dirty="0">
                <a:solidFill>
                  <a:srgbClr val="FF0000"/>
                </a:solidFill>
                <a:cs typeface="+mn-cs"/>
              </a:rPr>
              <a:t>￥</a:t>
            </a:r>
            <a:r>
              <a:rPr lang="en-US" altLang="zh-TW" sz="2400" b="1" strike="sngStrike" dirty="0">
                <a:solidFill>
                  <a:srgbClr val="FF0000"/>
                </a:solidFill>
                <a:cs typeface="+mn-cs"/>
              </a:rPr>
              <a:t>358</a:t>
            </a:r>
            <a:endParaRPr lang="en-US" sz="2400" b="1" dirty="0">
              <a:solidFill>
                <a:srgbClr val="FF0000"/>
              </a:solidFill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234315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xplosion 1 18"/>
          <p:cNvSpPr/>
          <p:nvPr/>
        </p:nvSpPr>
        <p:spPr>
          <a:xfrm>
            <a:off x="3086100" y="1600200"/>
            <a:ext cx="3314700" cy="251460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Pián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yí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便宜一点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flipV="1">
            <a:off x="5486400" y="4629150"/>
            <a:ext cx="51435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197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943101"/>
            <a:ext cx="2378869" cy="24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43101"/>
            <a:ext cx="2378869" cy="245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D:\Users\yjchung\AppData\Local\Microsoft\Windows\Temporary Internet Files\Content.IE5\WO63O3D7\MP9001828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1060" y="114300"/>
            <a:ext cx="142994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85950" y="4514850"/>
            <a:ext cx="114300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/>
              <a:t>￥</a:t>
            </a:r>
            <a:r>
              <a:rPr lang="en-US" altLang="zh-TW" sz="2400" b="1"/>
              <a:t>500</a:t>
            </a:r>
            <a:endParaRPr lang="en-US" sz="2400" b="1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-171450"/>
            <a:ext cx="2857500" cy="2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xplosion 1 14"/>
          <p:cNvSpPr/>
          <p:nvPr/>
        </p:nvSpPr>
        <p:spPr>
          <a:xfrm>
            <a:off x="3943350" y="0"/>
            <a:ext cx="2800350" cy="24003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guì</a:t>
            </a:r>
            <a: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</a:t>
            </a:r>
            <a:br>
              <a:rPr lang="en-US" altLang="zh-CN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太贵了</a:t>
            </a:r>
            <a:r>
              <a:rPr lang="zh-CN" alt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FPBiaoKaiW5-HPinIn1WLD" pitchFamily="66" charset="-120"/>
                <a:ea typeface="DFPBiaoKaiW5-HPinIn1WLD" pitchFamily="66" charset="-120"/>
              </a:rPr>
              <a:t>！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00800" y="4514850"/>
            <a:ext cx="97155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￥</a:t>
            </a:r>
            <a:r>
              <a:rPr lang="en-US" altLang="zh-CN" sz="2400" b="1">
                <a:solidFill>
                  <a:srgbClr val="FF0000"/>
                </a:solidFill>
              </a:rPr>
              <a:t>300</a:t>
            </a:r>
            <a:endParaRPr lang="en-US" sz="2400" b="1">
              <a:solidFill>
                <a:srgbClr val="FF000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71950" y="4514850"/>
            <a:ext cx="1085850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strike="sngStrike" dirty="0">
                <a:solidFill>
                  <a:srgbClr val="FF0000"/>
                </a:solidFill>
                <a:cs typeface="+mn-cs"/>
              </a:rPr>
              <a:t>￥</a:t>
            </a:r>
            <a:r>
              <a:rPr lang="en-US" altLang="zh-TW" sz="2400" b="1" strike="sngStrike" dirty="0">
                <a:solidFill>
                  <a:srgbClr val="FF0000"/>
                </a:solidFill>
                <a:cs typeface="+mn-cs"/>
              </a:rPr>
              <a:t>5</a:t>
            </a:r>
            <a:r>
              <a:rPr lang="en-US" altLang="zh-CN" sz="2400" b="1" strike="sngStrike" dirty="0">
                <a:solidFill>
                  <a:srgbClr val="FF0000"/>
                </a:solidFill>
                <a:cs typeface="+mn-cs"/>
              </a:rPr>
              <a:t>0</a:t>
            </a:r>
            <a:r>
              <a:rPr lang="en-US" altLang="zh-TW" sz="2400" b="1" strike="sngStrike" dirty="0">
                <a:solidFill>
                  <a:srgbClr val="FF0000"/>
                </a:solidFill>
                <a:cs typeface="+mn-cs"/>
              </a:rPr>
              <a:t>0</a:t>
            </a:r>
            <a:endParaRPr lang="en-US" sz="2400" b="1" dirty="0">
              <a:solidFill>
                <a:srgbClr val="FF0000"/>
              </a:solidFill>
              <a:latin typeface="+mn-lt"/>
              <a:ea typeface="SimSun" pitchFamily="2" charset="-122"/>
              <a:cs typeface="+mn-cs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3086100" y="1600200"/>
            <a:ext cx="3314700" cy="2514600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Pián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yí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yì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diăn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便宜一</a:t>
            </a:r>
            <a:r>
              <a:rPr lang="zh-TW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點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 flipV="1">
            <a:off x="5486400" y="4629150"/>
            <a:ext cx="514350" cy="228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74670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384480" y="14148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zh-CN" altLang="en-US" sz="4500">
                <a:solidFill>
                  <a:schemeClr val="dk1"/>
                </a:solidFill>
              </a:rPr>
              <a:t>买一送一</a:t>
            </a:r>
          </a:p>
          <a:p>
            <a:pPr>
              <a:buSzPct val="25000"/>
            </a:pPr>
            <a:r>
              <a:rPr lang="en-US" altLang="zh-CN" sz="4500">
                <a:solidFill>
                  <a:schemeClr val="dk1"/>
                </a:solidFill>
              </a:rPr>
              <a:t>mǎiyī sòng yī 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384480" y="1081516"/>
            <a:ext cx="6172200" cy="339447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endParaRPr/>
          </a:p>
          <a:p>
            <a:pPr indent="-257175">
              <a:buNone/>
            </a:pPr>
            <a:endParaRPr/>
          </a:p>
        </p:txBody>
      </p:sp>
      <p:pic>
        <p:nvPicPr>
          <p:cNvPr id="282" name="Shape 282" descr="Image result for 衣服买一送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3" y="1286101"/>
            <a:ext cx="5076563" cy="2720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07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384481" y="141488"/>
            <a:ext cx="6172200" cy="9933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zh-CN" altLang="en-US" sz="4500">
                <a:solidFill>
                  <a:schemeClr val="dk1"/>
                </a:solidFill>
              </a:rPr>
              <a:t>大减价</a:t>
            </a:r>
          </a:p>
          <a:p>
            <a:pPr>
              <a:buSzPct val="25000"/>
            </a:pPr>
            <a:r>
              <a:rPr lang="en-US" altLang="zh-CN" sz="2700">
                <a:solidFill>
                  <a:schemeClr val="dk1"/>
                </a:solidFill>
              </a:rPr>
              <a:t>dǎ jiǎn jià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1384480" y="1081516"/>
            <a:ext cx="6172200" cy="33945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endParaRPr/>
          </a:p>
          <a:p>
            <a:pPr indent="-257175">
              <a:buNone/>
            </a:pPr>
            <a:endParaRPr/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195" y="3009503"/>
            <a:ext cx="2585895" cy="1847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3316" y="595603"/>
            <a:ext cx="1879164" cy="24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4479" y="809897"/>
            <a:ext cx="1619977" cy="195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0221" y="1659334"/>
            <a:ext cx="1907381" cy="1350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12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384481" y="141488"/>
            <a:ext cx="6172200" cy="9933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zh-CN" altLang="en-US" sz="4500">
                <a:solidFill>
                  <a:schemeClr val="dk1"/>
                </a:solidFill>
              </a:rPr>
              <a:t>半价</a:t>
            </a:r>
          </a:p>
          <a:p>
            <a:pPr>
              <a:buSzPct val="25000"/>
            </a:pPr>
            <a:r>
              <a:rPr lang="en-US" altLang="zh-CN" sz="2700">
                <a:solidFill>
                  <a:schemeClr val="dk1"/>
                </a:solidFill>
              </a:rPr>
              <a:t>bàn  jià 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009" y="1306003"/>
            <a:ext cx="1607344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5362" y="1839507"/>
            <a:ext cx="1757363" cy="146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3798" y="3206119"/>
            <a:ext cx="1757362" cy="112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0663" y="2913356"/>
            <a:ext cx="1764506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13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392125" y="252200"/>
            <a:ext cx="8411700" cy="9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0" lvl="0" indent="457200" rtl="0">
              <a:spcBef>
                <a:spcPts val="0"/>
              </a:spcBef>
              <a:buNone/>
            </a:pPr>
            <a:r>
              <a:rPr lang="en" sz="6000"/>
              <a:t>  </a:t>
            </a:r>
          </a:p>
          <a:p>
            <a:pPr marL="1828800" lvl="0" indent="457200">
              <a:spcBef>
                <a:spcPts val="0"/>
              </a:spcBef>
              <a:buNone/>
            </a:pPr>
            <a:r>
              <a:rPr lang="en" sz="6000"/>
              <a:t>  </a:t>
            </a:r>
          </a:p>
        </p:txBody>
      </p:sp>
      <p:pic>
        <p:nvPicPr>
          <p:cNvPr id="61" name="Shape 61" descr="giffile.ac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75" y="765500"/>
            <a:ext cx="3292925" cy="32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6189" y="91799"/>
            <a:ext cx="1503610" cy="9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4355825" y="234125"/>
            <a:ext cx="1116000" cy="19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扌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5076100" y="553175"/>
            <a:ext cx="1200900" cy="132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800">
                <a:latin typeface="Comic Sans MS"/>
                <a:ea typeface="Comic Sans MS"/>
                <a:cs typeface="Comic Sans MS"/>
                <a:sym typeface="Comic Sans MS"/>
              </a:rPr>
              <a:t>丁</a:t>
            </a:r>
          </a:p>
          <a:p>
            <a:pPr lvl="0"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65" name="Shape 65"/>
          <p:cNvSpPr txBox="1"/>
          <p:nvPr/>
        </p:nvSpPr>
        <p:spPr>
          <a:xfrm>
            <a:off x="4524175" y="2713425"/>
            <a:ext cx="1477200" cy="7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4662325" y="2129962"/>
            <a:ext cx="1200900" cy="56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dǎ 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600" y="1832175"/>
            <a:ext cx="1982624" cy="202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3035250" y="2116650"/>
            <a:ext cx="2084700" cy="9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       zhé</a:t>
            </a:r>
            <a:r>
              <a:rPr lang="en"/>
              <a:t>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7199" y="2594375"/>
            <a:ext cx="1958975" cy="25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037" y="77525"/>
            <a:ext cx="201930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3756725" y="727100"/>
            <a:ext cx="902100" cy="14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latin typeface="Comic Sans MS"/>
                <a:ea typeface="Comic Sans MS"/>
                <a:cs typeface="Comic Sans MS"/>
                <a:sym typeface="Comic Sans MS"/>
              </a:rPr>
              <a:t>扌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394325" y="797750"/>
            <a:ext cx="1158000" cy="12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latin typeface="Comic Sans MS"/>
                <a:ea typeface="Comic Sans MS"/>
                <a:cs typeface="Comic Sans MS"/>
                <a:sym typeface="Comic Sans MS"/>
              </a:rPr>
              <a:t>斤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061500" y="965000"/>
            <a:ext cx="15537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 descr="giffile.ac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25" y="544699"/>
            <a:ext cx="3125799" cy="312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125" y="4331599"/>
            <a:ext cx="1231224" cy="8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4875" y="3401560"/>
            <a:ext cx="1702349" cy="1741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 idx="4294967295"/>
          </p:nvPr>
        </p:nvSpPr>
        <p:spPr>
          <a:xfrm>
            <a:off x="558600" y="384600"/>
            <a:ext cx="8411700" cy="230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0" lvl="0" indent="457200" rtl="0">
              <a:spcBef>
                <a:spcPts val="0"/>
              </a:spcBef>
              <a:buNone/>
            </a:pPr>
            <a:r>
              <a:rPr lang="en" sz="6000"/>
              <a:t>dǎ zhě </a:t>
            </a:r>
          </a:p>
        </p:txBody>
      </p:sp>
      <p:pic>
        <p:nvPicPr>
          <p:cNvPr id="86" name="Shape 86" descr="2015041611105179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412" y="1495775"/>
            <a:ext cx="3261724" cy="326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055" y="108175"/>
            <a:ext cx="1795433" cy="1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打几折？多少钱？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975" y="3303875"/>
            <a:ext cx="1795449" cy="15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725" y="1152471"/>
            <a:ext cx="1401924" cy="18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9974" y="4232225"/>
            <a:ext cx="1304100" cy="85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443175" y="1184500"/>
            <a:ext cx="523800" cy="3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23750" y="3115875"/>
            <a:ext cx="433800" cy="34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2.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437950" y="3303875"/>
            <a:ext cx="523800" cy="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9741" y="1061674"/>
            <a:ext cx="1962206" cy="19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255950" y="1184500"/>
            <a:ext cx="523800" cy="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3.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2805" y="3347095"/>
            <a:ext cx="1634194" cy="17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4775" y="1061675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398375" y="2833875"/>
            <a:ext cx="523800" cy="28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72248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49800" y="148050"/>
            <a:ext cx="8411700" cy="9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0" lvl="0" indent="457200" rtl="0">
              <a:spcBef>
                <a:spcPts val="0"/>
              </a:spcBef>
              <a:buNone/>
            </a:pPr>
            <a:r>
              <a:rPr lang="en" sz="6000"/>
              <a:t>打几 折？</a:t>
            </a:r>
          </a:p>
          <a:p>
            <a:pPr marL="1828800" lvl="0" indent="457200" rtl="0">
              <a:spcBef>
                <a:spcPts val="0"/>
              </a:spcBef>
              <a:buNone/>
            </a:pPr>
            <a:endParaRPr sz="600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95350" y="1664750"/>
            <a:ext cx="8520600" cy="303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七折= ￥ x .7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￥100 打七折？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/>
              <a:t>￥100 = ￥100 x .7=￥70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825" y="818900"/>
            <a:ext cx="2390675" cy="27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355" y="51825"/>
            <a:ext cx="1795433" cy="1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249800" y="148050"/>
            <a:ext cx="8411700" cy="99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6000"/>
              <a:t>打几折？多少钱？</a:t>
            </a:r>
          </a:p>
          <a:p>
            <a:pPr marL="1828800" lvl="0" indent="457200" rtl="0">
              <a:spcBef>
                <a:spcPts val="0"/>
              </a:spcBef>
              <a:buNone/>
            </a:pPr>
            <a:endParaRPr sz="600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95350" y="1344325"/>
            <a:ext cx="8520600" cy="33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九折= ￥ x .9</a:t>
            </a:r>
          </a:p>
          <a:p>
            <a:pPr lvl="0">
              <a:spcBef>
                <a:spcPts val="0"/>
              </a:spcBef>
              <a:buNone/>
            </a:pPr>
            <a:r>
              <a:rPr lang="en" sz="2600"/>
              <a:t>￥100 打九折多少钱？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600"/>
              <a:t>八折= ￥ x .8</a:t>
            </a:r>
          </a:p>
          <a:p>
            <a:pPr lvl="0">
              <a:spcBef>
                <a:spcPts val="0"/>
              </a:spcBef>
              <a:buNone/>
            </a:pPr>
            <a:r>
              <a:rPr lang="en" sz="2600"/>
              <a:t>￥100 打八折 多少钱？</a:t>
            </a:r>
          </a:p>
          <a:p>
            <a:pPr lv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31125" y="2604950"/>
            <a:ext cx="13296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￥90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70025" y="4406250"/>
            <a:ext cx="15981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￥80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055" y="148050"/>
            <a:ext cx="1795433" cy="1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打几折？多少钱？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Random picker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(password:12345)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555" y="0"/>
            <a:ext cx="1795433" cy="11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1218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多少钱？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17450" y="694575"/>
            <a:ext cx="8457900" cy="435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Please write down the final price after the discount. You are allowed to use your calculator.(</a:t>
            </a:r>
            <a:r>
              <a:rPr lang="en" sz="2800" dirty="0">
                <a:solidFill>
                  <a:srgbClr val="000000"/>
                </a:solidFill>
              </a:rPr>
              <a:t>e.g.</a:t>
            </a:r>
            <a:r>
              <a:rPr lang="en" sz="2800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￥</a:t>
            </a:r>
            <a:r>
              <a:rPr lang="en" dirty="0" err="1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七折</a:t>
            </a:r>
            <a:r>
              <a:rPr lang="en" dirty="0">
                <a:solidFill>
                  <a:srgbClr val="595959"/>
                </a:solidFill>
              </a:rPr>
              <a:t>= </a:t>
            </a:r>
            <a:r>
              <a:rPr lang="en" dirty="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￥</a:t>
            </a:r>
            <a:r>
              <a:rPr lang="en" dirty="0">
                <a:solidFill>
                  <a:srgbClr val="595959"/>
                </a:solidFill>
              </a:rPr>
              <a:t> x .7</a:t>
            </a:r>
            <a:r>
              <a:rPr lang="en" sz="1200" dirty="0">
                <a:solidFill>
                  <a:srgbClr val="595959"/>
                </a:solidFill>
              </a:rPr>
              <a:t>)</a:t>
            </a:r>
          </a:p>
          <a:p>
            <a:pPr lvl="0" indent="166370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1.</a:t>
            </a:r>
            <a:r>
              <a:rPr lang="en" sz="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dirty="0" err="1" smtClean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裤子打七折多少钱</a:t>
            </a:r>
            <a:r>
              <a:rPr lang="en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？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￥</a:t>
            </a:r>
            <a:r>
              <a:rPr lang="en" dirty="0">
                <a:solidFill>
                  <a:srgbClr val="000000"/>
                </a:solidFill>
              </a:rPr>
              <a:t>_________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 indent="166370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￥200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2.</a:t>
            </a:r>
            <a:r>
              <a:rPr lang="en" sz="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毛衣打五折多少钱</a:t>
            </a:r>
            <a:r>
              <a:rPr lang="en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？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￥</a:t>
            </a:r>
            <a:r>
              <a:rPr lang="en" dirty="0">
                <a:solidFill>
                  <a:srgbClr val="000000"/>
                </a:solidFill>
              </a:rPr>
              <a:t>___________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                   ￥100</a:t>
            </a:r>
          </a:p>
          <a:p>
            <a:pPr lvl="0" indent="166370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3.</a:t>
            </a:r>
            <a:r>
              <a:rPr lang="en" sz="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鞋子打八折多少钱</a:t>
            </a:r>
            <a:r>
              <a:rPr lang="en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？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￥</a:t>
            </a:r>
            <a:r>
              <a:rPr lang="en" dirty="0">
                <a:solidFill>
                  <a:srgbClr val="000000"/>
                </a:solidFill>
              </a:rPr>
              <a:t> __________</a:t>
            </a: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	             ￥500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6649" y="2235225"/>
            <a:ext cx="916324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2751" y="3400000"/>
            <a:ext cx="1024124" cy="6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5835" y="4655939"/>
            <a:ext cx="669350" cy="491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370800" y="1626350"/>
            <a:ext cx="1316100" cy="4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140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384225" y="2902150"/>
            <a:ext cx="1504200" cy="4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50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3129075" y="4254875"/>
            <a:ext cx="1024200" cy="2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400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81021" y="0"/>
            <a:ext cx="1203324" cy="79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274</Words>
  <Application>Microsoft Macintosh PowerPoint</Application>
  <PresentationFormat>On-screen Show (16:9)</PresentationFormat>
  <Paragraphs>81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Calibri</vt:lpstr>
      <vt:lpstr>Comic Sans MS</vt:lpstr>
      <vt:lpstr>DFPBiaoKaiW5-HPinIn1WLD</vt:lpstr>
      <vt:lpstr>Gungsuh</vt:lpstr>
      <vt:lpstr>KaiTi</vt:lpstr>
      <vt:lpstr>Microsoft Yahei</vt:lpstr>
      <vt:lpstr>SimSun</vt:lpstr>
      <vt:lpstr>Times New Roman</vt:lpstr>
      <vt:lpstr>宋体</vt:lpstr>
      <vt:lpstr>新細明體</vt:lpstr>
      <vt:lpstr>Arial</vt:lpstr>
      <vt:lpstr>simple-light-2</vt:lpstr>
      <vt:lpstr>Day 4 objectives</vt:lpstr>
      <vt:lpstr>     </vt:lpstr>
      <vt:lpstr>PowerPoint Presentation</vt:lpstr>
      <vt:lpstr>dǎ zhě </vt:lpstr>
      <vt:lpstr>打几折？多少钱？</vt:lpstr>
      <vt:lpstr>打几 折？ </vt:lpstr>
      <vt:lpstr>打几折？多少钱？ </vt:lpstr>
      <vt:lpstr>打几折？多少钱？</vt:lpstr>
      <vt:lpstr> 多少钱？</vt:lpstr>
      <vt:lpstr>讨价还价 tǎojià huán jià </vt:lpstr>
      <vt:lpstr>PowerPoint Presentation</vt:lpstr>
      <vt:lpstr>PowerPoint Presentation</vt:lpstr>
      <vt:lpstr>PowerPoint Presentation</vt:lpstr>
      <vt:lpstr>买一送一 mǎiyī sòng yī </vt:lpstr>
      <vt:lpstr>大减价 dǎ jiǎn jià </vt:lpstr>
      <vt:lpstr>半价 bàn  jià 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cp:lastModifiedBy>Meng Yeh</cp:lastModifiedBy>
  <cp:revision>18</cp:revision>
  <dcterms:modified xsi:type="dcterms:W3CDTF">2017-04-20T00:08:25Z</dcterms:modified>
</cp:coreProperties>
</file>